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8" r:id="rId3"/>
    <p:sldId id="261" r:id="rId4"/>
    <p:sldId id="257" r:id="rId5"/>
    <p:sldId id="259" r:id="rId6"/>
    <p:sldId id="279" r:id="rId7"/>
    <p:sldId id="262" r:id="rId8"/>
    <p:sldId id="286" r:id="rId9"/>
    <p:sldId id="270" r:id="rId10"/>
    <p:sldId id="269" r:id="rId11"/>
    <p:sldId id="284" r:id="rId12"/>
    <p:sldId id="285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96" y="-4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11.11.2021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rkray.ru/" TargetMode="External"/><Relationship Id="rId3" Type="http://schemas.openxmlformats.org/officeDocument/2006/relationships/hyperlink" Target="https://duma.cherinfo.ru/1608" TargetMode="External"/><Relationship Id="rId7" Type="http://schemas.openxmlformats.org/officeDocument/2006/relationships/hyperlink" Target="https://tonsh-lib.vlg.muzkult.ru/" TargetMode="External"/><Relationship Id="rId2" Type="http://schemas.openxmlformats.org/officeDocument/2006/relationships/hyperlink" Target="https://www.booksite.ru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krassever.ru/" TargetMode="External"/><Relationship Id="rId11" Type="http://schemas.openxmlformats.org/officeDocument/2006/relationships/image" Target="../media/image12.jpeg"/><Relationship Id="rId5" Type="http://schemas.openxmlformats.org/officeDocument/2006/relationships/hyperlink" Target="https://vologdazso.ru/events/" TargetMode="External"/><Relationship Id="rId10" Type="http://schemas.openxmlformats.org/officeDocument/2006/relationships/hyperlink" Target="https://newsvo.ru/rubrics/kultura" TargetMode="External"/><Relationship Id="rId4" Type="http://schemas.openxmlformats.org/officeDocument/2006/relationships/hyperlink" Target="https://otr-online.ru/news" TargetMode="External"/><Relationship Id="rId9" Type="http://schemas.openxmlformats.org/officeDocument/2006/relationships/hyperlink" Target="https://35media.ru/news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99592" y="332656"/>
            <a:ext cx="7217425" cy="34163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Обзор книг по теме</a:t>
            </a:r>
          </a:p>
          <a:p>
            <a:pPr algn="ctr"/>
            <a:r>
              <a:rPr lang="ru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«</a:t>
            </a:r>
            <a:r>
              <a:rPr lang="ru-RU" sz="54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Череповчане</a:t>
            </a:r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</a:p>
          <a:p>
            <a:pPr algn="ctr"/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в годы Великой </a:t>
            </a:r>
          </a:p>
          <a:p>
            <a:pPr algn="ctr"/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Отечественной войны»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139952" y="4869160"/>
            <a:ext cx="482453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Cambria" pitchFamily="18" charset="0"/>
              </a:rPr>
              <a:t>Презентацию подготовила</a:t>
            </a:r>
          </a:p>
          <a:p>
            <a:r>
              <a:rPr lang="ru-RU" sz="2400" b="1" dirty="0" smtClean="0">
                <a:latin typeface="Cambria" pitchFamily="18" charset="0"/>
              </a:rPr>
              <a:t>Соколова Мария Анатольевна</a:t>
            </a:r>
          </a:p>
          <a:p>
            <a:r>
              <a:rPr lang="ru-RU" sz="2400" b="1" dirty="0" smtClean="0">
                <a:latin typeface="Cambria" pitchFamily="18" charset="0"/>
              </a:rPr>
              <a:t>педагог-библиотекарь </a:t>
            </a:r>
          </a:p>
          <a:p>
            <a:r>
              <a:rPr lang="ru-RU" sz="2400" b="1" dirty="0" smtClean="0">
                <a:latin typeface="Cambria" pitchFamily="18" charset="0"/>
              </a:rPr>
              <a:t>МАОУ «СОШ №26» г.Череповца</a:t>
            </a:r>
            <a:endParaRPr lang="ru-RU" sz="2400" b="1" dirty="0">
              <a:latin typeface="Cambria" pitchFamily="18" charset="0"/>
            </a:endParaRPr>
          </a:p>
        </p:txBody>
      </p:sp>
      <p:pic>
        <p:nvPicPr>
          <p:cNvPr id="12289" name="Picture 1" descr="D:\Vost\Мои рисунки\Мои рисунки\война\image_big_27064.jpg"/>
          <p:cNvPicPr>
            <a:picLocks noChangeAspect="1" noChangeArrowheads="1"/>
          </p:cNvPicPr>
          <p:nvPr/>
        </p:nvPicPr>
        <p:blipFill>
          <a:blip r:embed="rId2" cstate="print"/>
          <a:srcRect r="2751" b="7687"/>
          <a:stretch>
            <a:fillRect/>
          </a:stretch>
        </p:blipFill>
        <p:spPr bwMode="auto">
          <a:xfrm>
            <a:off x="251520" y="3861048"/>
            <a:ext cx="3737526" cy="237702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290" name="Picture 2" descr="D:\Vost\Мои рисунки\Мои рисунки\война\636409818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3789040"/>
            <a:ext cx="3192016" cy="9969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:\Users\user\Desktop\книги о войне\IMG_20211020_14340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340768"/>
            <a:ext cx="3672408" cy="51480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251520" y="142474"/>
            <a:ext cx="8676456" cy="1015663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Череповец и война</a:t>
            </a: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1945 – 2005: 60-летию Победы посвящается </a:t>
            </a:r>
            <a:r>
              <a:rPr lang="ru-RU" sz="2000" dirty="0" smtClean="0">
                <a:solidFill>
                  <a:srgbClr val="333333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[Текст] </a:t>
            </a: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/ [авт.-сост.: В. И. Михеев, В. Н. Андрианов; ред.: И. А. </a:t>
            </a:r>
            <a:r>
              <a:rPr kumimoji="0" lang="ru-RU" sz="200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Остренко</a:t>
            </a: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А.А. Савин]. – Череповец: ООО «Полиграфист», 2005. – 285, [3] с.: ил.</a:t>
            </a:r>
            <a:endParaRPr kumimoji="0" lang="ru-RU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4283968" y="1700808"/>
            <a:ext cx="4536504" cy="4247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В книге «</a:t>
            </a:r>
            <a:r>
              <a:rPr lang="ru-RU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Череповец и война»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рассказывается о жизни Череповца в годы войны, </a:t>
            </a:r>
            <a:r>
              <a:rPr lang="ru-RU" dirty="0" smtClean="0">
                <a:latin typeface="Segoe UI" pitchFamily="34" charset="0"/>
                <a:ea typeface="Times New Roman" pitchFamily="18" charset="0"/>
                <a:cs typeface="Segoe UI" pitchFamily="34" charset="0"/>
              </a:rPr>
              <a:t>когда город был и тружеником, и госпиталем, и эвакопунктом.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 Книга содержит очерки</a:t>
            </a:r>
            <a:r>
              <a:rPr kumimoji="0" lang="ru-RU" b="0" i="0" u="none" strike="noStrike" cap="none" normalizeH="0" dirty="0" smtClean="0">
                <a:ln>
                  <a:noFill/>
                </a:ln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о 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череповчанах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, воспоминания тех, чья молодость пришлась на военные годы.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/>
              <a:t>В книге есть отдельная глава «Они приближали Победу»: о </a:t>
            </a:r>
            <a:r>
              <a:rPr lang="ru-RU" dirty="0" err="1" smtClean="0"/>
              <a:t>череповчанах</a:t>
            </a:r>
            <a:r>
              <a:rPr lang="ru-RU" dirty="0" smtClean="0"/>
              <a:t> - Героях Советского Союза.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Segoe UI" pitchFamily="34" charset="0"/>
                <a:ea typeface="Times New Roman" pitchFamily="18" charset="0"/>
                <a:cs typeface="Segoe UI" pitchFamily="34" charset="0"/>
              </a:rPr>
              <a:t>Инициатором издания выступил городской Совет ветеранов.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В качестве иллюстраций использованы фотографии из фондов музейного объединения г.Череповца. </a:t>
            </a:r>
            <a:endParaRPr kumimoji="0" lang="ru-RU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user\Desktop\книги о войне\IMG_20211020_14284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992" y="1340768"/>
            <a:ext cx="3672918" cy="51845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323528" y="96308"/>
            <a:ext cx="8532440" cy="1015663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Они прошли через войну</a:t>
            </a: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…</a:t>
            </a:r>
            <a:r>
              <a:rPr lang="ru-RU" sz="2000" dirty="0" smtClean="0">
                <a:solidFill>
                  <a:srgbClr val="333333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[Текст]</a:t>
            </a: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 историко-краеведческое издание / [ред.-сост. А.В. Чернов; авт. </a:t>
            </a:r>
            <a:r>
              <a:rPr kumimoji="0" lang="ru-RU" sz="200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предисл</a:t>
            </a: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Е. Г. Виноградова и др.]. – Череповец: Череповецкий </a:t>
            </a:r>
            <a:r>
              <a:rPr kumimoji="0" lang="ru-RU" sz="200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гос</a:t>
            </a: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ун-т, 2005. – 342, [1] с.</a:t>
            </a:r>
            <a:endParaRPr kumimoji="0" lang="ru-RU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3995936" y="1087188"/>
            <a:ext cx="5004048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«Они прошли через войну» -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+mj-lt"/>
                <a:ea typeface="Times New Roman" pitchFamily="18" charset="0"/>
                <a:cs typeface="Arial" pitchFamily="34" charset="0"/>
              </a:rPr>
              <a:t>издание, посвященное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effectLst/>
                <a:latin typeface="+mj-lt"/>
                <a:ea typeface="Times New Roman" pitchFamily="18" charset="0"/>
                <a:cs typeface="Arial" pitchFamily="34" charset="0"/>
              </a:rPr>
              <a:t>череповчанам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+mj-lt"/>
                <a:ea typeface="Times New Roman" pitchFamily="18" charset="0"/>
                <a:cs typeface="Arial" pitchFamily="34" charset="0"/>
              </a:rPr>
              <a:t> – участникам Великой Отечественной войны. В книге впервые публикуются сводные данные о фронтовиках</a:t>
            </a:r>
            <a:r>
              <a:rPr lang="ru-RU" dirty="0" smtClean="0">
                <a:latin typeface="+mj-lt"/>
                <a:ea typeface="Times New Roman" pitchFamily="18" charset="0"/>
                <a:cs typeface="Arial" pitchFamily="34" charset="0"/>
              </a:rPr>
              <a:t>,</a:t>
            </a:r>
            <a:r>
              <a:rPr kumimoji="0" lang="ru-RU" b="0" i="0" u="none" strike="noStrike" cap="none" normalizeH="0" dirty="0" smtClean="0">
                <a:ln>
                  <a:noFill/>
                </a:ln>
                <a:effectLst/>
                <a:latin typeface="+mj-lt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+mj-lt"/>
                <a:ea typeface="Times New Roman" pitchFamily="18" charset="0"/>
                <a:cs typeface="Arial" pitchFamily="34" charset="0"/>
              </a:rPr>
              <a:t> призванных из Череповца и Череповецкого района, и вернувшихся после демобилизации на Череповецкую землю. </a:t>
            </a:r>
            <a:r>
              <a:rPr lang="ru-RU" dirty="0" smtClean="0"/>
              <a:t>Помимо развернутой базы данных, в книге содержатся воспоминания участников боев на </a:t>
            </a:r>
            <a:r>
              <a:rPr lang="ru-RU" dirty="0" err="1" smtClean="0"/>
              <a:t>Оштинском</a:t>
            </a:r>
            <a:r>
              <a:rPr lang="ru-RU" dirty="0" smtClean="0"/>
              <a:t> фронте, воспроизводящие не только атмосферу войны, но и жизнь прифронтового города. 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+mj-lt"/>
                <a:ea typeface="Times New Roman" pitchFamily="18" charset="0"/>
                <a:cs typeface="Arial" pitchFamily="34" charset="0"/>
              </a:rPr>
              <a:t>Есть раздел, состоящий из очерков о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effectLst/>
                <a:latin typeface="+mj-lt"/>
                <a:ea typeface="Times New Roman" pitchFamily="18" charset="0"/>
                <a:cs typeface="Arial" pitchFamily="34" charset="0"/>
              </a:rPr>
              <a:t>череповчанах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+mj-lt"/>
                <a:ea typeface="Times New Roman" pitchFamily="18" charset="0"/>
                <a:cs typeface="Arial" pitchFamily="34" charset="0"/>
              </a:rPr>
              <a:t> – Героях Советского Союза.</a:t>
            </a:r>
          </a:p>
          <a:p>
            <a:pPr algn="just" fontAlgn="base"/>
            <a:r>
              <a:rPr lang="ru-RU" dirty="0" smtClean="0"/>
              <a:t>Благодаря работе студентов и преподавателей гуманитарного института, а также сотрудников архива, впервые удалось собрать и систематизировать сведения о 7 242 солдатах и более чем о 1,5 тысячах офицеров, призванных на фронт из Череповца и Череповецкого района.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книги о войне\IMG_20211020_142409.jpg"/>
          <p:cNvPicPr>
            <a:picLocks noChangeAspect="1" noChangeArrowheads="1"/>
          </p:cNvPicPr>
          <p:nvPr/>
        </p:nvPicPr>
        <p:blipFill>
          <a:blip r:embed="rId2" cstate="print"/>
          <a:srcRect l="1551" r="765" b="1429"/>
          <a:stretch>
            <a:fillRect/>
          </a:stretch>
        </p:blipFill>
        <p:spPr bwMode="auto">
          <a:xfrm>
            <a:off x="179512" y="1484784"/>
            <a:ext cx="4405011" cy="48245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251520" y="142474"/>
            <a:ext cx="8496944" cy="1015663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Календарь Победы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[Текст] / автор проекта: М.П.Гусева; авт. кол.: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Н.В.Епифановская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, Н.А.Лазарева и др. - ООО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«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Издательский дом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«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Череповецъ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»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, Череповец, 2015.- 366 с.,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цв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. ил.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716016" y="1556792"/>
            <a:ext cx="417646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«Календарь Победы»</a:t>
            </a:r>
            <a:r>
              <a:rPr lang="ru-RU" dirty="0" smtClean="0"/>
              <a:t> — масштабный проект, организаторами которого выступили Череповецкая городская Дума и городское отделение партии «Единая Россия». Работа над проектом велась в течение двух лет. Главная идея проекта – создание </a:t>
            </a:r>
            <a:r>
              <a:rPr lang="ru-RU" dirty="0" err="1" smtClean="0"/>
              <a:t>череповчанами</a:t>
            </a:r>
            <a:r>
              <a:rPr lang="ru-RU" dirty="0" smtClean="0"/>
              <a:t> календаря из воспоминаний о событиях каждого из 1418 дней Великой Отечественной войны. </a:t>
            </a:r>
          </a:p>
          <a:p>
            <a:pPr algn="just"/>
            <a:r>
              <a:rPr lang="ru-RU" dirty="0" smtClean="0"/>
              <a:t>В календаре много воспоминаний реальных участников войны. Он содержит информацию, которой нет в учебниках и в научной литературе, но которая навсегда осталась в памяти фронтовиков.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er\Desktop\книги о войне\IMG_20211020_14274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196752"/>
            <a:ext cx="3816423" cy="54476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467544" y="70466"/>
            <a:ext cx="8352928" cy="1015663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Память сердца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[Текст]: / авт. кол.: В.А.Смирнова, В.И.Поварова и др.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–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ООО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«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Издательский дом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«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Череповецъ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»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, Совет ветеранов ПАО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«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Северсталь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»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, Череповец, 2015.- 224 с.,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цв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. ил.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283968" y="1196752"/>
            <a:ext cx="453650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Книга </a:t>
            </a:r>
            <a:r>
              <a:rPr lang="ru-RU" b="1" dirty="0" smtClean="0"/>
              <a:t>«Память сердца» </a:t>
            </a:r>
            <a:r>
              <a:rPr lang="ru-RU" dirty="0" smtClean="0"/>
              <a:t>рассказывает о жителях Череповца и Череповецкого района - тех, кто приближал час Победы в Великой Отечественной войне на фронте, о тех, кто делал это в тылу, и о тех, кого называют детьми войны.</a:t>
            </a:r>
          </a:p>
          <a:p>
            <a:pPr algn="just"/>
            <a:r>
              <a:rPr lang="ru-RU" dirty="0" smtClean="0"/>
              <a:t>Эта книга увидела свет благодаря Совету ветеранов ПАО «Северсталь». Книга  составлена из воспоминаний ветеранов войны, архивных и музейных документов. Часть материала собрали члены клуба «Фронтовые друзья». </a:t>
            </a:r>
          </a:p>
          <a:p>
            <a:pPr algn="just"/>
            <a:r>
              <a:rPr lang="ru-RU" dirty="0" smtClean="0"/>
              <a:t>Отдельные главы рассказывают об узниках фашистских лагерей, о блокадниках, которые остались в Череповце, о ветеранском музее. Логическим заключением стала часть о «Бессмертным полке» с фотографиями.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C:\Users\user\Desktop\книги о войне\IMG_20211020_1434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340768"/>
            <a:ext cx="3458456" cy="51046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467544" y="188640"/>
            <a:ext cx="8244408" cy="1015663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Детство, опаленное войной</a:t>
            </a: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 3-й сборник воспоминаний детей войны </a:t>
            </a:r>
            <a:r>
              <a:rPr lang="ru-RU" sz="2000" dirty="0" smtClean="0">
                <a:solidFill>
                  <a:srgbClr val="333333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[Текст] </a:t>
            </a: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/ сост. М.Л.Шадрина, </a:t>
            </a:r>
            <a:r>
              <a:rPr kumimoji="0" lang="ru-RU" sz="200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Н.А.Жаравин</a:t>
            </a: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– Вологда: Полиграф-Периодика, 2020. – 520 с.</a:t>
            </a:r>
            <a:endParaRPr kumimoji="0" lang="ru-RU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3707904" y="1340768"/>
            <a:ext cx="5256584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latin typeface="+mj-lt"/>
                <a:ea typeface="Times New Roman" pitchFamily="18" charset="0"/>
                <a:cs typeface="Times New Roman" pitchFamily="18" charset="0"/>
              </a:rPr>
              <a:t>«Детство, опаленное войной» - т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ак называется сборник (уже 3-й по счёту) писем-воспоминаний ветеранов того поколения, чьё детство выпало на трудные годы Великой Отечественной войны. 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+mj-lt"/>
              </a:rPr>
              <a:t>Составители сборника - члены правления регионального общественного движения «Дети войны».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222222"/>
              </a:solidFill>
              <a:effectLst/>
              <a:latin typeface="+mj-lt"/>
              <a:ea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latin typeface="+mj-lt"/>
              </a:rPr>
              <a:t>Дети войны, как и взрослые, на себе испытали все тяготы того времени. Об этом они рассказали в своих письмах. Рассказали о войне, увиденной детскими глазами, о том, как война лишила их детства, как быстро они становились взрослыми.</a:t>
            </a:r>
          </a:p>
          <a:p>
            <a:pPr algn="just"/>
            <a:r>
              <a:rPr lang="ru-RU" dirty="0" smtClean="0">
                <a:latin typeface="+mj-lt"/>
              </a:rPr>
              <a:t>Воспоминания детей войны несколько лет собирались со всех районов и городов Вологодской области.</a:t>
            </a:r>
          </a:p>
          <a:p>
            <a:pPr algn="just"/>
            <a:r>
              <a:rPr lang="ru-RU" dirty="0" smtClean="0">
                <a:latin typeface="+mj-lt"/>
              </a:rPr>
              <a:t>Данный сборник является надёжным источником знаний о детстве наших земляков в годы войны.</a:t>
            </a:r>
          </a:p>
          <a:p>
            <a:pPr algn="just"/>
            <a:r>
              <a:rPr lang="ru-RU" dirty="0" smtClean="0">
                <a:latin typeface="+mj-lt"/>
                <a:ea typeface="Times New Roman" pitchFamily="18" charset="0"/>
                <a:cs typeface="Times New Roman" pitchFamily="18" charset="0"/>
              </a:rPr>
              <a:t>Сборник вышел в свет к 75-летию Великой Победы.</a:t>
            </a:r>
            <a:endParaRPr kumimoji="0" lang="ru-RU" b="0" i="0" u="none" strike="noStrike" cap="none" normalizeH="0" baseline="0" dirty="0" smtClean="0">
              <a:ln>
                <a:noFill/>
              </a:ln>
              <a:effectLst/>
              <a:latin typeface="+mj-lt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1" descr="C:\Users\user\Desktop\книги о войне\IMG_20211025_15512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556792"/>
            <a:ext cx="3384376" cy="49837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539552" y="332656"/>
            <a:ext cx="7992888" cy="1015663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Победители. </a:t>
            </a: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 подвигах, о доблести, о славе и просто о войне…</a:t>
            </a: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[Текст] </a:t>
            </a: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/ авт.-сост. Л.В.Гагарина. – Череповец: АО «Северсталь», 1995. – 218 с.</a:t>
            </a:r>
            <a:endParaRPr lang="ru-RU" sz="2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72000" y="2204864"/>
            <a:ext cx="3744416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/>
              <a:t>Первая книга </a:t>
            </a:r>
            <a:r>
              <a:rPr lang="ru-RU" sz="2000" b="1" dirty="0" smtClean="0"/>
              <a:t>«Победители.</a:t>
            </a:r>
            <a:r>
              <a:rPr lang="ru-RU" sz="2000" dirty="0" smtClean="0"/>
              <a:t>       О подвигах, о доблести, о славе и просто о войне» посвящена </a:t>
            </a:r>
            <a:r>
              <a:rPr lang="ru-RU" sz="2000" dirty="0" err="1" smtClean="0"/>
              <a:t>череповчанам-фронтовикам</a:t>
            </a:r>
            <a:r>
              <a:rPr lang="ru-RU" sz="2000" dirty="0" smtClean="0"/>
              <a:t>, работавшим на Металлургическом комбинате,   участникам трудового фронта, блокадникам, детям войны.</a:t>
            </a:r>
          </a:p>
          <a:p>
            <a:pPr algn="just"/>
            <a:r>
              <a:rPr lang="ru-RU" sz="2000" dirty="0" smtClean="0"/>
              <a:t>Книга издана по инициативе совета ветеранов </a:t>
            </a:r>
            <a:r>
              <a:rPr lang="ru-RU" sz="2000" dirty="0" smtClean="0">
                <a:latin typeface="+mj-lt"/>
                <a:cs typeface="Arial" pitchFamily="34" charset="0"/>
              </a:rPr>
              <a:t>АО «Северсталь» </a:t>
            </a:r>
            <a:r>
              <a:rPr lang="ru-RU" sz="2000" dirty="0" smtClean="0">
                <a:cs typeface="Arial" pitchFamily="34" charset="0"/>
              </a:rPr>
              <a:t>г.Череповца</a:t>
            </a:r>
            <a:r>
              <a:rPr lang="ru-RU" sz="2000" dirty="0" smtClean="0">
                <a:latin typeface="+mj-lt"/>
                <a:cs typeface="Arial" pitchFamily="34" charset="0"/>
              </a:rPr>
              <a:t>.</a:t>
            </a:r>
            <a:endParaRPr lang="ru-RU" sz="2000" dirty="0" smtClean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22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user\Desktop\книги о войне\IMG_20211020_14293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700808"/>
            <a:ext cx="3240360" cy="47963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467544" y="404664"/>
            <a:ext cx="8280920" cy="1015663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Победители.</a:t>
            </a: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Книга вторая. О мужественных, добрых, талантливых людях – ветеранах ОАО «Северсталь» </a:t>
            </a: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[Текст] </a:t>
            </a: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/ ред.-сост. Л.В.Гагарина. – Череповец: АО «Северсталь», 2000. – 222 с.</a:t>
            </a:r>
            <a:endParaRPr lang="ru-RU" sz="2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44008" y="2132856"/>
            <a:ext cx="3744416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/>
              <a:t>Во втором томе «</a:t>
            </a:r>
            <a:r>
              <a:rPr lang="ru-RU" sz="2000" b="1" dirty="0" smtClean="0"/>
              <a:t>Победители</a:t>
            </a:r>
            <a:r>
              <a:rPr lang="ru-RU" sz="2000" dirty="0" smtClean="0"/>
              <a:t>.   О мужественных, добрых, талантливых людях – ветеранах ОАО «Северсталь» рассказывается о фронтовиках, участниках трудового фронта, блокадниках, детях войны, а также о работе совета ветеранов ОАО «Северсталь» и творчестве ветеранов.</a:t>
            </a:r>
          </a:p>
          <a:p>
            <a:pPr algn="just"/>
            <a:r>
              <a:rPr lang="ru-RU" sz="2000" dirty="0" smtClean="0"/>
              <a:t>Книга издана по инициативе совета ветеранов </a:t>
            </a:r>
            <a:r>
              <a:rPr lang="ru-RU" sz="2000" dirty="0" smtClean="0">
                <a:cs typeface="Arial" pitchFamily="34" charset="0"/>
              </a:rPr>
              <a:t>АО «Северсталь» г.Череповца.</a:t>
            </a:r>
            <a:endParaRPr lang="ru-RU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user\Desktop\книги о войне\IMG_20211020_14322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484784"/>
            <a:ext cx="3744416" cy="50506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395536" y="332656"/>
            <a:ext cx="8280920" cy="1015663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Бахарев</a:t>
            </a: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А.И., Костин П.Г., Михеев В.И. </a:t>
            </a:r>
            <a:r>
              <a:rPr lang="ru-RU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Фронтовики – учителя Череповецких школ </a:t>
            </a: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[Текст]</a:t>
            </a: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– Череповец: ООО Метранпаж,  2000. – 152 с.</a:t>
            </a:r>
            <a:endParaRPr lang="ru-RU" sz="2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83968" y="1772816"/>
            <a:ext cx="4392488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/>
              <a:t>В книге </a:t>
            </a:r>
            <a:r>
              <a:rPr lang="ru-RU" sz="2000" b="1" dirty="0" smtClean="0"/>
              <a:t>«Фронтовики – учителя Череповецких школ» </a:t>
            </a:r>
            <a:r>
              <a:rPr lang="ru-RU" sz="2000" dirty="0" smtClean="0"/>
              <a:t>рассказывается о деятельности школ города Череповца в годы </a:t>
            </a:r>
            <a:r>
              <a:rPr lang="ru-RU" sz="2000" dirty="0" smtClean="0">
                <a:ea typeface="Times New Roman" pitchFamily="18" charset="0"/>
                <a:cs typeface="Times New Roman" pitchFamily="18" charset="0"/>
              </a:rPr>
              <a:t>Великой Отечественной войны, об учителях – участниках военных действий, а также о </a:t>
            </a:r>
            <a:r>
              <a:rPr lang="ru-RU" sz="2000" dirty="0" err="1" smtClean="0">
                <a:ea typeface="Times New Roman" pitchFamily="18" charset="0"/>
                <a:cs typeface="Times New Roman" pitchFamily="18" charset="0"/>
              </a:rPr>
              <a:t>череповчанах-фронтовиках</a:t>
            </a:r>
            <a:r>
              <a:rPr lang="ru-RU" sz="2000" dirty="0" smtClean="0">
                <a:ea typeface="Times New Roman" pitchFamily="18" charset="0"/>
                <a:cs typeface="Times New Roman" pitchFamily="18" charset="0"/>
              </a:rPr>
              <a:t>, связавших свою судьбу с работой в школе после Великой Победы.</a:t>
            </a:r>
          </a:p>
          <a:p>
            <a:pPr algn="just"/>
            <a:r>
              <a:rPr lang="ru-RU" sz="2000" dirty="0" smtClean="0"/>
              <a:t>Сборник очерков о фронтовиках – учителях Череповецких школ издан по материалам музея народного образования на основе архивных документов и личных воспоминаний ветеранов.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user\Desktop\книги о войне\IMG_20211020_1432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412776"/>
            <a:ext cx="3528392" cy="49678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4139952" y="1628800"/>
            <a:ext cx="442798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Книга </a:t>
            </a:r>
            <a:r>
              <a:rPr lang="ru-RU" b="1" dirty="0" smtClean="0"/>
              <a:t>«Великая Отечественная война глазами внуков и правнуков» </a:t>
            </a:r>
            <a:r>
              <a:rPr lang="ru-RU" dirty="0" smtClean="0"/>
              <a:t>издана по итогам годовой акции «Дедушкины медали» к 60-летию Великой Победы, проводимая ЧГ ОО «Молодёжное единство» г.Череповца. В книгу вошли лучшие творческие работы череповецких школьников: стихи, сочинения и рисунки о военных подвигах их бабушек и дедушек — участников Великой Отечественной войны.</a:t>
            </a:r>
          </a:p>
          <a:p>
            <a:pPr algn="just"/>
            <a:r>
              <a:rPr lang="ru-RU" dirty="0" smtClean="0"/>
              <a:t>На страницах этой книги отражается связь поколений: фамилии героев войны рядом с фамилиями их внуков и правнуков, которые бережно хранят историю своей семьи, историю России.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332656"/>
            <a:ext cx="8640960" cy="707886"/>
          </a:xfrm>
          <a:prstGeom prst="rect">
            <a:avLst/>
          </a:prstGeom>
          <a:ln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Великая Отечественная война глазами внуков и правнуков </a:t>
            </a: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[Текст]</a:t>
            </a: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– Череповец: ООО «Издательский дом «</a:t>
            </a:r>
            <a:r>
              <a:rPr lang="ru-RU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Череповецъ</a:t>
            </a: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», 2005. – 36 с.</a:t>
            </a:r>
            <a:endParaRPr lang="ru-RU" sz="2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611560" y="1556792"/>
            <a:ext cx="4968552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1.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  <a:hlinkClick r:id="rId2"/>
              </a:rPr>
              <a:t>https://www.booksite.ru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2.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  <a:hlinkClick r:id="rId3"/>
              </a:rPr>
              <a:t>https://duma.cherinfo.ru/1608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3.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  <a:hlinkClick r:id="rId4"/>
              </a:rPr>
              <a:t>https://otr-online.ru/news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4.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  <a:hlinkClick r:id="rId5"/>
              </a:rPr>
              <a:t>https://vologdazso.ru/events/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5.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  <a:hlinkClick r:id="rId6"/>
              </a:rPr>
              <a:t>https://www.krassever.ru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6.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  <a:hlinkClick r:id="rId7"/>
              </a:rPr>
              <a:t>https://tonsh-lib.vlg.muzkult.ru/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7.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  <a:hlinkClick r:id="rId8"/>
              </a:rPr>
              <a:t>https://www.cherkray.ru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8.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  <a:hlinkClick r:id="rId9"/>
              </a:rPr>
              <a:t>https://35media.ru/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  <a:hlinkClick r:id="rId9"/>
              </a:rPr>
              <a:t>news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9.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  <a:hlinkClick r:id="rId10"/>
              </a:rPr>
              <a:t>https://newsvo.ru/rubrics/kultura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691680" y="548680"/>
            <a:ext cx="629082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Информационные источники:</a:t>
            </a:r>
            <a:endParaRPr lang="ru-RU" sz="3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 descr="D:\Vost\Мои рисунки\Мои рисунки\война\1333900385_fotolia_22249193_l.jpg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16736" t="5911" r="16737" b="8505"/>
          <a:stretch>
            <a:fillRect/>
          </a:stretch>
        </p:blipFill>
        <p:spPr bwMode="auto">
          <a:xfrm>
            <a:off x="5724128" y="1628800"/>
            <a:ext cx="2640293" cy="39604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2492896"/>
            <a:ext cx="765466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Спасибо за внимание!</a:t>
            </a:r>
            <a:endParaRPr lang="ru-RU" sz="6000" dirty="0"/>
          </a:p>
        </p:txBody>
      </p:sp>
      <p:pic>
        <p:nvPicPr>
          <p:cNvPr id="2049" name="Picture 1" descr="D:\Vost\Мои рисунки\Мои рисунки\война\a1c9a80b51fb1a982b13329a1dc58f95.png"/>
          <p:cNvPicPr>
            <a:picLocks noChangeAspect="1" noChangeArrowheads="1"/>
          </p:cNvPicPr>
          <p:nvPr/>
        </p:nvPicPr>
        <p:blipFill>
          <a:blip r:embed="rId2" cstate="print"/>
          <a:srcRect t="16667" b="19048"/>
          <a:stretch>
            <a:fillRect/>
          </a:stretch>
        </p:blipFill>
        <p:spPr bwMode="auto">
          <a:xfrm>
            <a:off x="2051720" y="3645024"/>
            <a:ext cx="4708732" cy="2592288"/>
          </a:xfrm>
          <a:prstGeom prst="rect">
            <a:avLst/>
          </a:prstGeom>
          <a:noFill/>
        </p:spPr>
      </p:pic>
      <p:pic>
        <p:nvPicPr>
          <p:cNvPr id="4" name="Picture 2" descr="D:\Vost\Мои рисунки\Мои рисунки\война\636409818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9792" y="1052736"/>
            <a:ext cx="3192016" cy="9969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925</TotalTime>
  <Words>814</Words>
  <Application>Microsoft Office PowerPoint</Application>
  <PresentationFormat>Экран (4:3)</PresentationFormat>
  <Paragraphs>52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101</cp:revision>
  <dcterms:created xsi:type="dcterms:W3CDTF">2021-10-21T08:46:18Z</dcterms:created>
  <dcterms:modified xsi:type="dcterms:W3CDTF">2021-11-11T06:13:20Z</dcterms:modified>
</cp:coreProperties>
</file>