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13"/>
  </p:notesMasterIdLst>
  <p:sldIdLst>
    <p:sldId id="311" r:id="rId2"/>
    <p:sldId id="270" r:id="rId3"/>
    <p:sldId id="310" r:id="rId4"/>
    <p:sldId id="304" r:id="rId5"/>
    <p:sldId id="283" r:id="rId6"/>
    <p:sldId id="305" r:id="rId7"/>
    <p:sldId id="306" r:id="rId8"/>
    <p:sldId id="313" r:id="rId9"/>
    <p:sldId id="307" r:id="rId10"/>
    <p:sldId id="308" r:id="rId11"/>
    <p:sldId id="31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13B1"/>
    <a:srgbClr val="3B12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44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B9F1F7-D483-4D0F-AE7C-032B3F047899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EE928C-812A-47D2-BBB7-2028917C67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041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9952" y="1072191"/>
            <a:ext cx="496855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rgbClr val="C00000"/>
                </a:solidFill>
                <a:ea typeface="Calibri"/>
                <a:cs typeface="Times New Roman"/>
              </a:rPr>
              <a:t>«Учить учащихся так, </a:t>
            </a:r>
            <a:r>
              <a:rPr lang="ru-RU" sz="32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ru-RU" sz="32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ru-RU" sz="3200" b="1" i="1" dirty="0">
                <a:solidFill>
                  <a:srgbClr val="C00000"/>
                </a:solidFill>
                <a:ea typeface="Calibri"/>
                <a:cs typeface="Times New Roman"/>
              </a:rPr>
              <a:t>чтобы каждый захотел </a:t>
            </a:r>
            <a:r>
              <a:rPr lang="ru-RU" sz="32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ru-RU" sz="32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ru-RU" sz="3200" b="1" i="1" dirty="0">
                <a:solidFill>
                  <a:srgbClr val="C00000"/>
                </a:solidFill>
                <a:ea typeface="Calibri"/>
                <a:cs typeface="Times New Roman"/>
              </a:rPr>
              <a:t>учиться дальше»</a:t>
            </a:r>
            <a:r>
              <a:rPr lang="ru-RU" sz="28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ru-RU" sz="2800" dirty="0">
                <a:solidFill>
                  <a:prstClr val="black"/>
                </a:solidFill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2880320" cy="3822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95936" y="3429000"/>
            <a:ext cx="4572000" cy="112851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err="1">
                <a:solidFill>
                  <a:prstClr val="black"/>
                </a:solidFill>
                <a:latin typeface="InformTT"/>
                <a:ea typeface="Calibri"/>
                <a:cs typeface="Times New Roman"/>
              </a:rPr>
              <a:t>Алиризаева</a:t>
            </a:r>
            <a:r>
              <a:rPr lang="ru-RU" sz="2000" b="1" dirty="0">
                <a:solidFill>
                  <a:prstClr val="black"/>
                </a:solidFill>
                <a:latin typeface="InformTT"/>
                <a:ea typeface="Calibri"/>
                <a:cs typeface="Times New Roman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InformTT"/>
                <a:ea typeface="Calibri"/>
                <a:cs typeface="Times New Roman"/>
              </a:rPr>
              <a:t>Айшат</a:t>
            </a:r>
            <a:r>
              <a:rPr lang="ru-RU" sz="2000" b="1" dirty="0">
                <a:solidFill>
                  <a:prstClr val="black"/>
                </a:solidFill>
                <a:latin typeface="InformTT"/>
                <a:ea typeface="Calibri"/>
                <a:cs typeface="Times New Roman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InformTT"/>
                <a:ea typeface="Calibri"/>
                <a:cs typeface="Times New Roman"/>
              </a:rPr>
              <a:t>Алиулаховна</a:t>
            </a:r>
            <a:endParaRPr lang="ru-RU" sz="20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ru-RU" dirty="0">
                <a:solidFill>
                  <a:prstClr val="black"/>
                </a:solidFill>
                <a:latin typeface="InformTT"/>
                <a:ea typeface="Calibri"/>
                <a:cs typeface="Times New Roman"/>
              </a:rPr>
              <a:t>учитель истории и обществознания </a:t>
            </a:r>
          </a:p>
          <a:p>
            <a:pPr lvl="0" algn="ctr"/>
            <a:r>
              <a:rPr lang="ru-RU" dirty="0">
                <a:solidFill>
                  <a:prstClr val="black"/>
                </a:solidFill>
                <a:latin typeface="InformTT"/>
                <a:ea typeface="Calibri"/>
                <a:cs typeface="Times New Roman"/>
              </a:rPr>
              <a:t>МБОУ «СОШ №12»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39952" y="6158028"/>
            <a:ext cx="3750963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Республика Дагестан, г. Избербаш</a:t>
            </a:r>
            <a:endParaRPr lang="ru-RU" sz="1100" b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16743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908720"/>
            <a:ext cx="8064896" cy="3874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sz="4800" b="1" i="1" dirty="0">
                <a:solidFill>
                  <a:srgbClr val="C00000"/>
                </a:solidFill>
                <a:latin typeface="Monotype Corsiva" panose="03010101010201010101" pitchFamily="66" charset="0"/>
                <a:ea typeface="Times New Roman"/>
                <a:cs typeface="Times New Roman"/>
              </a:rPr>
              <a:t>«Если я видел дальше остальных, </a:t>
            </a:r>
            <a:endParaRPr lang="ru-RU" sz="4800" i="1" dirty="0">
              <a:latin typeface="Monotype Corsiva" panose="03010101010201010101" pitchFamily="66" charset="0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sz="4800" b="1" i="1" dirty="0">
                <a:solidFill>
                  <a:srgbClr val="C00000"/>
                </a:solidFill>
                <a:latin typeface="Monotype Corsiva" panose="03010101010201010101" pitchFamily="66" charset="0"/>
                <a:ea typeface="Times New Roman"/>
                <a:cs typeface="Times New Roman"/>
              </a:rPr>
              <a:t>то только потому, что стоял </a:t>
            </a:r>
            <a:endParaRPr lang="ru-RU" sz="4800" i="1" dirty="0">
              <a:latin typeface="Monotype Corsiva" panose="03010101010201010101" pitchFamily="66" charset="0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sz="4800" b="1" i="1" dirty="0">
                <a:solidFill>
                  <a:srgbClr val="C00000"/>
                </a:solidFill>
                <a:latin typeface="Monotype Corsiva" panose="03010101010201010101" pitchFamily="66" charset="0"/>
                <a:ea typeface="Times New Roman"/>
                <a:cs typeface="Times New Roman"/>
              </a:rPr>
              <a:t>на плечах гигантов»             </a:t>
            </a:r>
            <a:endParaRPr lang="ru-RU" sz="4800" i="1" dirty="0">
              <a:latin typeface="Monotype Corsiva" panose="03010101010201010101" pitchFamily="66" charset="0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sz="4800" b="1" i="1" dirty="0">
                <a:solidFill>
                  <a:srgbClr val="C00000"/>
                </a:solidFill>
                <a:latin typeface="Monotype Corsiva" panose="03010101010201010101" pitchFamily="66" charset="0"/>
                <a:ea typeface="Times New Roman"/>
                <a:cs typeface="Times New Roman"/>
              </a:rPr>
              <a:t>  </a:t>
            </a:r>
            <a:r>
              <a:rPr lang="ru-RU" sz="3600" b="1" i="1" dirty="0">
                <a:solidFill>
                  <a:srgbClr val="C00000"/>
                </a:solidFill>
                <a:latin typeface="Monotype Corsiva" panose="03010101010201010101" pitchFamily="66" charset="0"/>
                <a:ea typeface="Times New Roman"/>
                <a:cs typeface="Times New Roman"/>
              </a:rPr>
              <a:t>/И. Ньютон/</a:t>
            </a:r>
            <a:endParaRPr lang="ru-RU" sz="3600" i="1" dirty="0">
              <a:latin typeface="Monotype Corsiva" panose="03010101010201010101" pitchFamily="66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60735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dirty="0"/>
              <a:t/>
            </a:r>
            <a:br>
              <a:rPr lang="ru-RU" sz="5300" dirty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en-US" sz="2200" b="1" dirty="0" smtClean="0"/>
              <a:t/>
            </a:r>
            <a:br>
              <a:rPr lang="en-US" sz="2200" b="1" dirty="0" smtClean="0"/>
            </a:br>
            <a:r>
              <a:rPr lang="ru-RU" b="1" u="sng" dirty="0" smtClean="0">
                <a:solidFill>
                  <a:srgbClr val="FF0000"/>
                </a:solidFill>
              </a:rPr>
              <a:t/>
            </a:r>
            <a:br>
              <a:rPr lang="ru-RU" b="1" u="sng" dirty="0" smtClean="0">
                <a:solidFill>
                  <a:srgbClr val="FF0000"/>
                </a:solidFill>
              </a:rPr>
            </a:br>
            <a:endParaRPr lang="ru-RU" b="1" u="sng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" t="79245" r="73019"/>
          <a:stretch/>
        </p:blipFill>
        <p:spPr bwMode="auto">
          <a:xfrm>
            <a:off x="1698" y="4913785"/>
            <a:ext cx="3104520" cy="194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731" y="3250104"/>
            <a:ext cx="3528392" cy="20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510646"/>
            <a:ext cx="3347864" cy="2057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7624" y="222524"/>
            <a:ext cx="75568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Times New Roman"/>
                <a:ea typeface="Calibri"/>
              </a:rPr>
              <a:t>Ступени </a:t>
            </a:r>
            <a:r>
              <a:rPr lang="ru-RU" sz="4400" b="1" dirty="0">
                <a:solidFill>
                  <a:srgbClr val="C00000"/>
                </a:solidFill>
                <a:latin typeface="Times New Roman"/>
                <a:ea typeface="Calibri"/>
              </a:rPr>
              <a:t>развития общества 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83121" y="4458552"/>
            <a:ext cx="3286969" cy="42383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rgbClr val="0F13B1"/>
                </a:solidFill>
                <a:latin typeface="Times New Roman"/>
                <a:ea typeface="Times New Roman"/>
                <a:cs typeface="Times New Roman"/>
              </a:rPr>
              <a:t>Традиционное общество</a:t>
            </a:r>
            <a:endParaRPr lang="ru-RU" sz="2000" b="1" dirty="0">
              <a:solidFill>
                <a:srgbClr val="0F13B1"/>
              </a:solidFill>
              <a:ea typeface="Calibri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93245" y="2753584"/>
            <a:ext cx="3274166" cy="423834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rgbClr val="0F13B1"/>
                </a:solidFill>
                <a:latin typeface="Times New Roman"/>
                <a:ea typeface="Times New Roman"/>
                <a:cs typeface="Times New Roman"/>
              </a:rPr>
              <a:t>Индустриальное общество</a:t>
            </a:r>
            <a:endParaRPr lang="ru-RU" sz="2000" b="1" dirty="0">
              <a:solidFill>
                <a:srgbClr val="0F13B1"/>
              </a:solidFill>
              <a:ea typeface="Calibri"/>
              <a:cs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53667" y="1086812"/>
            <a:ext cx="3790333" cy="42383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rgbClr val="0F13B1"/>
                </a:solidFill>
                <a:latin typeface="Times New Roman"/>
                <a:ea typeface="Times New Roman"/>
                <a:cs typeface="Times New Roman"/>
              </a:rPr>
              <a:t>Постиндустриальное общество</a:t>
            </a:r>
            <a:endParaRPr lang="ru-RU" sz="2000" b="1" dirty="0">
              <a:solidFill>
                <a:srgbClr val="0F13B1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93255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dirty="0"/>
              <a:t/>
            </a:r>
            <a:br>
              <a:rPr lang="ru-RU" sz="5300" dirty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en-US" sz="2200" b="1" dirty="0" smtClean="0"/>
              <a:t/>
            </a:r>
            <a:br>
              <a:rPr lang="en-US" sz="2200" b="1" dirty="0" smtClean="0"/>
            </a:br>
            <a:r>
              <a:rPr lang="ru-RU" b="1" u="sng" dirty="0" smtClean="0">
                <a:solidFill>
                  <a:srgbClr val="FF0000"/>
                </a:solidFill>
              </a:rPr>
              <a:t/>
            </a:r>
            <a:br>
              <a:rPr lang="ru-RU" b="1" u="sng" dirty="0" smtClean="0">
                <a:solidFill>
                  <a:srgbClr val="FF0000"/>
                </a:solidFill>
              </a:rPr>
            </a:br>
            <a:endParaRPr lang="ru-RU" b="1" u="sng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20761"/>
            <a:ext cx="844167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>
                <a:solidFill>
                  <a:srgbClr val="C00000"/>
                </a:solidFill>
                <a:latin typeface="Times New Roman"/>
                <a:ea typeface="Calibri"/>
              </a:rPr>
              <a:t>Влияние научно – технического </a:t>
            </a:r>
            <a:endParaRPr lang="ru-RU" sz="4400" b="1" dirty="0" smtClean="0">
              <a:solidFill>
                <a:srgbClr val="C00000"/>
              </a:solidFill>
              <a:latin typeface="Times New Roman"/>
              <a:ea typeface="Calibri"/>
            </a:endParaRPr>
          </a:p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Times New Roman"/>
                <a:ea typeface="Calibri"/>
              </a:rPr>
              <a:t>прогресса </a:t>
            </a:r>
            <a:r>
              <a:rPr lang="ru-RU" sz="4400" b="1" dirty="0">
                <a:solidFill>
                  <a:srgbClr val="C00000"/>
                </a:solidFill>
                <a:latin typeface="Times New Roman"/>
                <a:ea typeface="Calibri"/>
              </a:rPr>
              <a:t>на общество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7879" y="1916832"/>
            <a:ext cx="8712968" cy="4583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 smtClean="0">
                <a:latin typeface="Times New Roman"/>
                <a:ea typeface="Calibri"/>
                <a:cs typeface="Times New Roman"/>
              </a:rPr>
              <a:t>определить </a:t>
            </a:r>
            <a:r>
              <a:rPr lang="ru-RU" sz="3200" b="1" dirty="0">
                <a:latin typeface="Times New Roman"/>
                <a:ea typeface="Calibri"/>
                <a:cs typeface="Times New Roman"/>
              </a:rPr>
              <a:t>основные научно – технические достижения ХХ века;  </a:t>
            </a:r>
            <a:endParaRPr lang="ru-RU" sz="3200" b="1" dirty="0" smtClean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 smtClean="0">
                <a:latin typeface="Times New Roman"/>
                <a:ea typeface="Calibri"/>
                <a:cs typeface="Times New Roman"/>
              </a:rPr>
              <a:t>выяснить </a:t>
            </a:r>
            <a:r>
              <a:rPr lang="ru-RU" sz="3200" b="1" dirty="0">
                <a:latin typeface="Times New Roman"/>
                <a:ea typeface="Calibri"/>
                <a:cs typeface="Times New Roman"/>
              </a:rPr>
              <a:t>какие изменения произошли в мировой науке;</a:t>
            </a:r>
            <a:endParaRPr lang="ru-RU" sz="3200" b="1" dirty="0">
              <a:ea typeface="Calibri"/>
              <a:cs typeface="Times New Roman"/>
            </a:endParaRPr>
          </a:p>
          <a:p>
            <a:r>
              <a:rPr lang="ru-RU" sz="3200" b="1" dirty="0" smtClean="0">
                <a:latin typeface="Times New Roman"/>
                <a:ea typeface="Calibri"/>
              </a:rPr>
              <a:t>выделить </a:t>
            </a:r>
            <a:r>
              <a:rPr lang="ru-RU" sz="3200" b="1" dirty="0">
                <a:latin typeface="Times New Roman"/>
                <a:ea typeface="Calibri"/>
              </a:rPr>
              <a:t>связь достижений в науке с  глобальными проблемами; </a:t>
            </a:r>
            <a:endParaRPr lang="ru-RU" sz="3200" b="1" dirty="0" smtClean="0">
              <a:latin typeface="Times New Roman"/>
              <a:ea typeface="Calibri"/>
            </a:endParaRPr>
          </a:p>
          <a:p>
            <a:r>
              <a:rPr lang="ru-RU" sz="3200" b="1" dirty="0" smtClean="0">
                <a:latin typeface="Times New Roman"/>
                <a:ea typeface="Calibri"/>
              </a:rPr>
              <a:t>определить </a:t>
            </a:r>
            <a:r>
              <a:rPr lang="ru-RU" sz="3200" b="1" dirty="0">
                <a:latin typeface="Times New Roman"/>
                <a:ea typeface="Calibri"/>
              </a:rPr>
              <a:t>вклад отечественных ученных в развитие современного общества.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90906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112704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en-US" sz="2200" b="1" dirty="0" smtClean="0"/>
              <a:t/>
            </a:r>
            <a:br>
              <a:rPr lang="en-US" sz="2200" b="1" dirty="0" smtClean="0"/>
            </a:br>
            <a:r>
              <a:rPr lang="ru-RU" b="1" u="sng" dirty="0" smtClean="0">
                <a:solidFill>
                  <a:srgbClr val="FF0000"/>
                </a:solidFill>
              </a:rPr>
              <a:t/>
            </a:r>
            <a:br>
              <a:rPr lang="ru-RU" b="1" u="sng" dirty="0" smtClean="0">
                <a:solidFill>
                  <a:srgbClr val="FF0000"/>
                </a:solidFill>
              </a:rPr>
            </a:br>
            <a:endParaRPr lang="ru-RU" b="1" u="sng" dirty="0">
              <a:solidFill>
                <a:srgbClr val="FF000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07504" y="30065"/>
            <a:ext cx="8856984" cy="1296144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Транспортные средства разных </a:t>
            </a:r>
            <a:r>
              <a:rPr lang="ru-RU" sz="4400" b="1" dirty="0">
                <a:solidFill>
                  <a:srgbClr val="C00000"/>
                </a:solidFill>
              </a:rPr>
              <a:t>исторических </a:t>
            </a:r>
            <a:r>
              <a:rPr lang="ru-RU" sz="4400" b="1" dirty="0" smtClean="0">
                <a:solidFill>
                  <a:srgbClr val="C00000"/>
                </a:solidFill>
              </a:rPr>
              <a:t>периодов</a:t>
            </a:r>
            <a:endParaRPr lang="ru-RU" sz="4400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98" b="6049"/>
          <a:stretch/>
        </p:blipFill>
        <p:spPr bwMode="auto">
          <a:xfrm>
            <a:off x="395535" y="1412776"/>
            <a:ext cx="8425081" cy="5298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1543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dirty="0"/>
              <a:t/>
            </a:r>
            <a:br>
              <a:rPr lang="ru-RU" sz="5300" dirty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en-US" sz="2200" b="1" dirty="0" smtClean="0"/>
              <a:t/>
            </a:r>
            <a:br>
              <a:rPr lang="en-US" sz="2200" b="1" dirty="0" smtClean="0"/>
            </a:br>
            <a:r>
              <a:rPr lang="ru-RU" b="1" u="sng" dirty="0" smtClean="0">
                <a:solidFill>
                  <a:srgbClr val="FF0000"/>
                </a:solidFill>
              </a:rPr>
              <a:t/>
            </a:r>
            <a:br>
              <a:rPr lang="ru-RU" b="1" u="sng" dirty="0" smtClean="0">
                <a:solidFill>
                  <a:srgbClr val="FF0000"/>
                </a:solidFill>
              </a:rPr>
            </a:br>
            <a:endParaRPr lang="ru-RU" b="1" u="sng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65836" y="220761"/>
            <a:ext cx="49570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Times New Roman"/>
                <a:ea typeface="Calibri"/>
              </a:rPr>
              <a:t>Словарь терминов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124744"/>
            <a:ext cx="8901359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u="sng" dirty="0" smtClean="0">
                <a:solidFill>
                  <a:srgbClr val="3B12AE"/>
                </a:solidFill>
                <a:latin typeface="Arial"/>
              </a:rPr>
              <a:t>Прогресс</a:t>
            </a:r>
            <a:r>
              <a:rPr lang="ru-RU" sz="2200" b="1" dirty="0">
                <a:solidFill>
                  <a:srgbClr val="3B12AE"/>
                </a:solidFill>
                <a:latin typeface="Arial"/>
              </a:rPr>
              <a:t> </a:t>
            </a:r>
            <a:r>
              <a:rPr lang="ru-RU" sz="2000" dirty="0" smtClean="0">
                <a:solidFill>
                  <a:srgbClr val="202122"/>
                </a:solidFill>
                <a:latin typeface="Bookman Old Style" panose="02050604050505020204" pitchFamily="18" charset="0"/>
              </a:rPr>
              <a:t>(</a:t>
            </a:r>
            <a:r>
              <a:rPr lang="ru-RU" sz="2000" i="1" dirty="0" smtClean="0">
                <a:solidFill>
                  <a:srgbClr val="202122"/>
                </a:solidFill>
                <a:latin typeface="Bookman Old Style" panose="02050604050505020204" pitchFamily="18" charset="0"/>
              </a:rPr>
              <a:t>лат.</a:t>
            </a:r>
            <a:r>
              <a:rPr lang="ru-RU" sz="2000" i="1" dirty="0">
                <a:solidFill>
                  <a:srgbClr val="202122"/>
                </a:solidFill>
                <a:latin typeface="Bookman Old Style" panose="02050604050505020204" pitchFamily="18" charset="0"/>
              </a:rPr>
              <a:t> </a:t>
            </a:r>
            <a:r>
              <a:rPr lang="ru-RU" sz="2000" i="1" dirty="0" err="1">
                <a:solidFill>
                  <a:srgbClr val="202122"/>
                </a:solidFill>
                <a:latin typeface="Bookman Old Style" panose="02050604050505020204" pitchFamily="18" charset="0"/>
              </a:rPr>
              <a:t>pro</a:t>
            </a:r>
            <a:r>
              <a:rPr lang="ru-RU" sz="2000" i="1" dirty="0">
                <a:solidFill>
                  <a:srgbClr val="202122"/>
                </a:solidFill>
                <a:latin typeface="Bookman Old Style" panose="02050604050505020204" pitchFamily="18" charset="0"/>
              </a:rPr>
              <a:t> — движение вперёд, успех</a:t>
            </a:r>
            <a:r>
              <a:rPr lang="ru-RU" sz="2000" i="1" dirty="0" smtClean="0">
                <a:solidFill>
                  <a:srgbClr val="202122"/>
                </a:solidFill>
                <a:latin typeface="Bookman Old Style" panose="02050604050505020204" pitchFamily="18" charset="0"/>
              </a:rPr>
              <a:t>;) </a:t>
            </a:r>
            <a:r>
              <a:rPr lang="ru-RU" sz="2000" i="1" dirty="0">
                <a:solidFill>
                  <a:srgbClr val="202122"/>
                </a:solidFill>
                <a:latin typeface="Bookman Old Style" panose="02050604050505020204" pitchFamily="18" charset="0"/>
              </a:rPr>
              <a:t>— направление развития от низшего к высшему, положительная динамика, </a:t>
            </a:r>
            <a:r>
              <a:rPr lang="ru-RU" sz="2000" i="1" dirty="0" smtClean="0">
                <a:solidFill>
                  <a:srgbClr val="202122"/>
                </a:solidFill>
                <a:latin typeface="Bookman Old Style" panose="02050604050505020204" pitchFamily="18" charset="0"/>
              </a:rPr>
              <a:t>повышение </a:t>
            </a:r>
            <a:r>
              <a:rPr lang="ru-RU" sz="2000" i="1" dirty="0">
                <a:solidFill>
                  <a:srgbClr val="202122"/>
                </a:solidFill>
                <a:latin typeface="Bookman Old Style" panose="02050604050505020204" pitchFamily="18" charset="0"/>
              </a:rPr>
              <a:t>уровня организации, усложнение способа организации, характеризуется увеличением внутренних </a:t>
            </a:r>
            <a:r>
              <a:rPr lang="ru-RU" sz="2000" i="1" dirty="0" smtClean="0">
                <a:solidFill>
                  <a:srgbClr val="202122"/>
                </a:solidFill>
                <a:latin typeface="Bookman Old Style" panose="02050604050505020204" pitchFamily="18" charset="0"/>
              </a:rPr>
              <a:t>связей.</a:t>
            </a:r>
          </a:p>
          <a:p>
            <a:endParaRPr lang="ru-RU" sz="2000" i="1" dirty="0" smtClean="0">
              <a:solidFill>
                <a:srgbClr val="202122"/>
              </a:solidFill>
              <a:latin typeface="Bookman Old Style" panose="02050604050505020204" pitchFamily="18" charset="0"/>
            </a:endParaRPr>
          </a:p>
          <a:p>
            <a:r>
              <a:rPr lang="ru-RU" sz="2200" b="1" u="sng" dirty="0" smtClean="0">
                <a:solidFill>
                  <a:srgbClr val="3B12AE"/>
                </a:solidFill>
                <a:latin typeface="Arial"/>
              </a:rPr>
              <a:t>Регресс</a:t>
            </a:r>
            <a:r>
              <a:rPr lang="ru-RU" sz="2200" b="1" dirty="0" smtClean="0">
                <a:solidFill>
                  <a:srgbClr val="3B12AE"/>
                </a:solidFill>
                <a:latin typeface="Arial"/>
              </a:rPr>
              <a:t> </a:t>
            </a:r>
            <a:r>
              <a:rPr lang="ru-RU" sz="2200" b="1" dirty="0" smtClean="0">
                <a:solidFill>
                  <a:srgbClr val="333333"/>
                </a:solidFill>
                <a:latin typeface="Bookman Old Style" panose="02050604050505020204" pitchFamily="18" charset="0"/>
              </a:rPr>
              <a:t>— </a:t>
            </a:r>
            <a:r>
              <a:rPr lang="ru-RU" sz="2000" i="1" dirty="0" smtClean="0">
                <a:solidFill>
                  <a:srgbClr val="333333"/>
                </a:solidFill>
                <a:latin typeface="Bookman Old Style" panose="02050604050505020204" pitchFamily="18" charset="0"/>
              </a:rPr>
              <a:t>тип общественного развития, переход от более высоких форм к более низким, понижение уровня организации, упрощение способа организации, противоположность прогрессу.</a:t>
            </a:r>
          </a:p>
          <a:p>
            <a:endParaRPr lang="ru-RU" sz="2000" i="1" dirty="0" smtClean="0">
              <a:solidFill>
                <a:srgbClr val="333333"/>
              </a:solidFill>
              <a:latin typeface="Bookman Old Style" panose="02050604050505020204" pitchFamily="18" charset="0"/>
            </a:endParaRPr>
          </a:p>
          <a:p>
            <a:r>
              <a:rPr lang="ru-RU" sz="2200" b="1" u="sng" dirty="0" smtClean="0">
                <a:solidFill>
                  <a:srgbClr val="3B12AE"/>
                </a:solidFill>
                <a:latin typeface="Arial"/>
              </a:rPr>
              <a:t>Научно-технический </a:t>
            </a:r>
            <a:r>
              <a:rPr lang="ru-RU" sz="2200" b="1" u="sng" dirty="0">
                <a:solidFill>
                  <a:srgbClr val="3B12AE"/>
                </a:solidFill>
                <a:latin typeface="Arial"/>
              </a:rPr>
              <a:t>прогресс (НТП)</a:t>
            </a:r>
            <a:r>
              <a:rPr lang="ru-RU" sz="2200" b="1" dirty="0">
                <a:solidFill>
                  <a:srgbClr val="202122"/>
                </a:solidFill>
                <a:latin typeface="Bookman Old Style" panose="02050604050505020204" pitchFamily="18" charset="0"/>
              </a:rPr>
              <a:t> </a:t>
            </a:r>
            <a:r>
              <a:rPr lang="ru-RU" sz="2000" i="1" dirty="0">
                <a:solidFill>
                  <a:srgbClr val="202122"/>
                </a:solidFill>
                <a:latin typeface="Bookman Old Style" panose="02050604050505020204" pitchFamily="18" charset="0"/>
              </a:rPr>
              <a:t>— это поступательное движение </a:t>
            </a:r>
            <a:r>
              <a:rPr lang="ru-RU" sz="2000" i="1" dirty="0" smtClean="0">
                <a:latin typeface="Bookman Old Style" panose="02050604050505020204" pitchFamily="18" charset="0"/>
              </a:rPr>
              <a:t>науки и техники,</a:t>
            </a:r>
            <a:r>
              <a:rPr lang="ru-RU" sz="2000" i="1" dirty="0">
                <a:latin typeface="Bookman Old Style" panose="02050604050505020204" pitchFamily="18" charset="0"/>
              </a:rPr>
              <a:t> </a:t>
            </a:r>
            <a:r>
              <a:rPr lang="ru-RU" sz="2000" i="1" dirty="0" smtClean="0">
                <a:latin typeface="Bookman Old Style" panose="02050604050505020204" pitchFamily="18" charset="0"/>
              </a:rPr>
              <a:t>эволюционное </a:t>
            </a:r>
            <a:r>
              <a:rPr lang="ru-RU" sz="2000" i="1" dirty="0">
                <a:latin typeface="Bookman Old Style" panose="02050604050505020204" pitchFamily="18" charset="0"/>
              </a:rPr>
              <a:t> развитие всех элементов производительных сил </a:t>
            </a:r>
            <a:r>
              <a:rPr lang="ru-RU" sz="2000" i="1" dirty="0" smtClean="0">
                <a:latin typeface="Bookman Old Style" panose="02050604050505020204" pitchFamily="18" charset="0"/>
              </a:rPr>
              <a:t>общественного производства</a:t>
            </a:r>
            <a:r>
              <a:rPr lang="ru-RU" sz="2000" i="1" dirty="0">
                <a:latin typeface="Bookman Old Style" panose="02050604050505020204" pitchFamily="18" charset="0"/>
              </a:rPr>
              <a:t> на основе широкого </a:t>
            </a:r>
            <a:r>
              <a:rPr lang="ru-RU" sz="2000" i="1" dirty="0" smtClean="0">
                <a:latin typeface="Bookman Old Style" panose="02050604050505020204" pitchFamily="18" charset="0"/>
              </a:rPr>
              <a:t>познания</a:t>
            </a:r>
            <a:r>
              <a:rPr lang="ru-RU" sz="2000" i="1" dirty="0">
                <a:latin typeface="Bookman Old Style" panose="02050604050505020204" pitchFamily="18" charset="0"/>
              </a:rPr>
              <a:t> и освоения внешних сил </a:t>
            </a:r>
            <a:r>
              <a:rPr lang="ru-RU" sz="2000" i="1" dirty="0" smtClean="0">
                <a:latin typeface="Bookman Old Style" panose="02050604050505020204" pitchFamily="18" charset="0"/>
              </a:rPr>
              <a:t>природы, результатом </a:t>
            </a:r>
            <a:r>
              <a:rPr lang="ru-RU" sz="2000" i="1" dirty="0">
                <a:latin typeface="Bookman Old Style" panose="02050604050505020204" pitchFamily="18" charset="0"/>
              </a:rPr>
              <a:t>которой является </a:t>
            </a:r>
            <a:r>
              <a:rPr lang="ru-RU" sz="2000" i="1" dirty="0" smtClean="0">
                <a:latin typeface="Bookman Old Style" panose="02050604050505020204" pitchFamily="18" charset="0"/>
              </a:rPr>
              <a:t>последовательное совершенствование</a:t>
            </a:r>
            <a:r>
              <a:rPr lang="ru-RU" sz="2000" i="1" dirty="0">
                <a:latin typeface="Bookman Old Style" panose="02050604050505020204" pitchFamily="18" charset="0"/>
              </a:rPr>
              <a:t> </a:t>
            </a:r>
            <a:r>
              <a:rPr lang="ru-RU" sz="2000" i="1" dirty="0" smtClean="0">
                <a:latin typeface="Bookman Old Style" panose="02050604050505020204" pitchFamily="18" charset="0"/>
              </a:rPr>
              <a:t>техники, технологии</a:t>
            </a:r>
          </a:p>
          <a:p>
            <a:r>
              <a:rPr lang="ru-RU" sz="2000" i="1" dirty="0">
                <a:latin typeface="Bookman Old Style" panose="02050604050505020204" pitchFamily="18" charset="0"/>
              </a:rPr>
              <a:t> и </a:t>
            </a:r>
            <a:r>
              <a:rPr lang="ru-RU" sz="2000" i="1" dirty="0" smtClean="0">
                <a:latin typeface="Bookman Old Style" panose="02050604050505020204" pitchFamily="18" charset="0"/>
              </a:rPr>
              <a:t>организации производства повышение </a:t>
            </a:r>
            <a:r>
              <a:rPr lang="ru-RU" sz="2000" i="1" dirty="0">
                <a:latin typeface="Bookman Old Style" panose="02050604050505020204" pitchFamily="18" charset="0"/>
              </a:rPr>
              <a:t>их эффективности.</a:t>
            </a:r>
          </a:p>
        </p:txBody>
      </p:sp>
    </p:spTree>
    <p:extLst>
      <p:ext uri="{BB962C8B-B14F-4D97-AF65-F5344CB8AC3E}">
        <p14:creationId xmlns:p14="http://schemas.microsoft.com/office/powerpoint/2010/main" val="3391630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dirty="0"/>
              <a:t/>
            </a:r>
            <a:br>
              <a:rPr lang="ru-RU" sz="5300" dirty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en-US" sz="2200" b="1" dirty="0" smtClean="0"/>
              <a:t/>
            </a:r>
            <a:br>
              <a:rPr lang="en-US" sz="2200" b="1" dirty="0" smtClean="0"/>
            </a:br>
            <a:r>
              <a:rPr lang="ru-RU" b="1" u="sng" dirty="0" smtClean="0">
                <a:solidFill>
                  <a:srgbClr val="FF0000"/>
                </a:solidFill>
              </a:rPr>
              <a:t/>
            </a:r>
            <a:br>
              <a:rPr lang="ru-RU" b="1" u="sng" dirty="0" smtClean="0">
                <a:solidFill>
                  <a:srgbClr val="FF0000"/>
                </a:solidFill>
              </a:rPr>
            </a:br>
            <a:endParaRPr lang="ru-RU" b="1" u="sng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75901" y="220761"/>
            <a:ext cx="333693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Times New Roman"/>
                <a:ea typeface="Calibri"/>
              </a:rPr>
              <a:t>Таблица №1</a:t>
            </a:r>
            <a:endParaRPr lang="ru-RU" sz="4400" b="1" dirty="0">
              <a:solidFill>
                <a:srgbClr val="C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710233"/>
              </p:ext>
            </p:extLst>
          </p:nvPr>
        </p:nvGraphicFramePr>
        <p:xfrm>
          <a:off x="199151" y="990202"/>
          <a:ext cx="8690438" cy="5277827"/>
        </p:xfrm>
        <a:graphic>
          <a:graphicData uri="http://schemas.openxmlformats.org/drawingml/2006/table">
            <a:tbl>
              <a:tblPr firstRow="1" firstCol="1" bandRow="1"/>
              <a:tblGrid>
                <a:gridCol w="392250"/>
                <a:gridCol w="2069152"/>
                <a:gridCol w="366439"/>
                <a:gridCol w="2116544"/>
                <a:gridCol w="591309"/>
                <a:gridCol w="3154744"/>
              </a:tblGrid>
              <a:tr h="326600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этапы развития научно-технической революции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311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XVII век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эпоха  физики, пара, электричества, радио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развитие производительных сил на машинной основе, развитие науки на базе техники 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3948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конец  XVIII века — первая  половина XIX века.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Новейшая наука устремилась в микромир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началось освоение космоса, произошёл скачок в развитии электронной вычислительной техники.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0461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вторая половина XIX века — начала XX в.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эпоха  модернизации и Просвещения 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III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переход от ручного труда к машинному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0461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XX век: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эпоха географических открытий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IV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мануфактурное производство, развитие торговли, мореплавания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7815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dirty="0"/>
              <a:t/>
            </a:r>
            <a:br>
              <a:rPr lang="ru-RU" sz="5300" dirty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en-US" sz="2200" b="1" dirty="0" smtClean="0"/>
              <a:t/>
            </a:r>
            <a:br>
              <a:rPr lang="en-US" sz="2200" b="1" dirty="0" smtClean="0"/>
            </a:br>
            <a:r>
              <a:rPr lang="ru-RU" b="1" u="sng" dirty="0" smtClean="0">
                <a:solidFill>
                  <a:srgbClr val="FF0000"/>
                </a:solidFill>
              </a:rPr>
              <a:t/>
            </a:r>
            <a:br>
              <a:rPr lang="ru-RU" b="1" u="sng" dirty="0" smtClean="0">
                <a:solidFill>
                  <a:srgbClr val="FF0000"/>
                </a:solidFill>
              </a:rPr>
            </a:br>
            <a:endParaRPr lang="ru-RU" b="1" u="sng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43808" y="476672"/>
            <a:ext cx="333693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400" b="1" dirty="0">
                <a:solidFill>
                  <a:srgbClr val="C00000"/>
                </a:solidFill>
                <a:latin typeface="Times New Roman"/>
                <a:ea typeface="Calibri"/>
              </a:rPr>
              <a:t>Таблица №1</a:t>
            </a:r>
            <a:endParaRPr lang="ru-RU" sz="4400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229480"/>
              </p:ext>
            </p:extLst>
          </p:nvPr>
        </p:nvGraphicFramePr>
        <p:xfrm>
          <a:off x="1763688" y="1484784"/>
          <a:ext cx="5328592" cy="3384375"/>
        </p:xfrm>
        <a:graphic>
          <a:graphicData uri="http://schemas.openxmlformats.org/drawingml/2006/table">
            <a:tbl>
              <a:tblPr firstRow="1" firstCol="1" bandRow="1"/>
              <a:tblGrid>
                <a:gridCol w="1331680"/>
                <a:gridCol w="1332304"/>
                <a:gridCol w="1332304"/>
                <a:gridCol w="1332304"/>
              </a:tblGrid>
              <a:tr h="11281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5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5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5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5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</a:tr>
              <a:tr h="11281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endParaRPr lang="ru-RU" sz="5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5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5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</a:t>
                      </a:r>
                      <a:endParaRPr lang="ru-RU" sz="5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1281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5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IV</a:t>
                      </a:r>
                      <a:endParaRPr lang="ru-RU" sz="5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5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III</a:t>
                      </a:r>
                      <a:endParaRPr lang="ru-RU" sz="5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5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ru-RU" sz="5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II</a:t>
                      </a:r>
                      <a:endParaRPr lang="ru-RU" sz="5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3371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dirty="0"/>
              <a:t/>
            </a:r>
            <a:br>
              <a:rPr lang="ru-RU" sz="5300" dirty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en-US" sz="2200" b="1" dirty="0" smtClean="0"/>
              <a:t/>
            </a:r>
            <a:br>
              <a:rPr lang="en-US" sz="2200" b="1" dirty="0" smtClean="0"/>
            </a:br>
            <a:r>
              <a:rPr lang="ru-RU" b="1" u="sng" dirty="0" smtClean="0">
                <a:solidFill>
                  <a:srgbClr val="FF0000"/>
                </a:solidFill>
              </a:rPr>
              <a:t/>
            </a:r>
            <a:br>
              <a:rPr lang="ru-RU" b="1" u="sng" dirty="0" smtClean="0">
                <a:solidFill>
                  <a:srgbClr val="FF0000"/>
                </a:solidFill>
              </a:rPr>
            </a:br>
            <a:endParaRPr lang="ru-RU" b="1" u="sng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220760"/>
            <a:ext cx="38884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err="1" smtClean="0">
                <a:solidFill>
                  <a:srgbClr val="C00000"/>
                </a:solidFill>
                <a:latin typeface="Times New Roman"/>
                <a:ea typeface="Calibri"/>
              </a:rPr>
              <a:t>Физминутка</a:t>
            </a:r>
            <a:r>
              <a:rPr lang="ru-RU" sz="4400" b="1" dirty="0" smtClean="0">
                <a:solidFill>
                  <a:srgbClr val="C00000"/>
                </a:solidFill>
                <a:latin typeface="Times New Roman"/>
                <a:ea typeface="Calibri"/>
              </a:rPr>
              <a:t> </a:t>
            </a:r>
            <a:endParaRPr lang="ru-RU" sz="4400" b="1" dirty="0">
              <a:solidFill>
                <a:srgbClr val="C00000"/>
              </a:solidFill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52"/>
          <a:stretch/>
        </p:blipFill>
        <p:spPr bwMode="auto">
          <a:xfrm>
            <a:off x="4716016" y="1117061"/>
            <a:ext cx="4033664" cy="5448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76211" y="6026785"/>
            <a:ext cx="4168041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0F13B1"/>
                </a:solidFill>
                <a:latin typeface="Arial"/>
              </a:rPr>
              <a:t>памятник Сергею</a:t>
            </a:r>
            <a:r>
              <a:rPr lang="ru-RU" sz="1500" b="1" dirty="0">
                <a:solidFill>
                  <a:srgbClr val="0F13B1"/>
                </a:solidFill>
                <a:latin typeface="Arial"/>
              </a:rPr>
              <a:t> </a:t>
            </a:r>
            <a:r>
              <a:rPr lang="ru-RU" sz="1500" b="1" dirty="0" smtClean="0">
                <a:solidFill>
                  <a:srgbClr val="0F13B1"/>
                </a:solidFill>
                <a:latin typeface="Arial"/>
              </a:rPr>
              <a:t>Павловичу Королёву </a:t>
            </a:r>
            <a:r>
              <a:rPr lang="ru-RU" sz="1500" b="1" dirty="0">
                <a:solidFill>
                  <a:srgbClr val="0F13B1"/>
                </a:solidFill>
                <a:latin typeface="Arial"/>
              </a:rPr>
              <a:t>на </a:t>
            </a:r>
            <a:r>
              <a:rPr lang="ru-RU" sz="1500" b="1" dirty="0" smtClean="0">
                <a:solidFill>
                  <a:srgbClr val="0F13B1"/>
                </a:solidFill>
                <a:latin typeface="Arial"/>
              </a:rPr>
              <a:t>Аллее космонавтов </a:t>
            </a:r>
            <a:r>
              <a:rPr lang="ru-RU" sz="1500" b="1" dirty="0">
                <a:solidFill>
                  <a:srgbClr val="0F13B1"/>
                </a:solidFill>
                <a:latin typeface="Arial"/>
              </a:rPr>
              <a:t> в Москве</a:t>
            </a:r>
            <a:endParaRPr lang="ru-RU" sz="1500" b="1" dirty="0">
              <a:solidFill>
                <a:srgbClr val="0F13B1"/>
              </a:solidFill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79" t="14021" r="31298" b="17286"/>
          <a:stretch/>
        </p:blipFill>
        <p:spPr bwMode="auto">
          <a:xfrm>
            <a:off x="344227" y="1117061"/>
            <a:ext cx="4233526" cy="5417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4016" y="6011396"/>
            <a:ext cx="457200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F13B1"/>
                </a:solidFill>
                <a:latin typeface="Arial"/>
              </a:rPr>
              <a:t>памятник академику Андрею Дмитриевичу Сахарову</a:t>
            </a:r>
            <a:r>
              <a:rPr lang="ru-RU" sz="1600" b="1" dirty="0">
                <a:solidFill>
                  <a:srgbClr val="0F13B1"/>
                </a:solidFill>
                <a:latin typeface="Arial"/>
              </a:rPr>
              <a:t> проспекте Мира в Сарове </a:t>
            </a:r>
            <a:endParaRPr lang="ru-RU" sz="1600" b="1" dirty="0">
              <a:solidFill>
                <a:srgbClr val="0F13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366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5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dirty="0"/>
              <a:t/>
            </a:r>
            <a:br>
              <a:rPr lang="ru-RU" sz="5300" dirty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en-US" sz="2200" b="1" dirty="0" smtClean="0"/>
              <a:t/>
            </a:r>
            <a:br>
              <a:rPr lang="en-US" sz="2200" b="1" dirty="0" smtClean="0"/>
            </a:br>
            <a:r>
              <a:rPr lang="ru-RU" b="1" u="sng" dirty="0" smtClean="0">
                <a:solidFill>
                  <a:srgbClr val="FF0000"/>
                </a:solidFill>
              </a:rPr>
              <a:t/>
            </a:r>
            <a:br>
              <a:rPr lang="ru-RU" b="1" u="sng" dirty="0" smtClean="0">
                <a:solidFill>
                  <a:srgbClr val="FF0000"/>
                </a:solidFill>
              </a:rPr>
            </a:br>
            <a:endParaRPr lang="ru-RU" b="1" u="sng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75899" y="116632"/>
            <a:ext cx="333693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Times New Roman"/>
                <a:ea typeface="Calibri"/>
              </a:rPr>
              <a:t>Таблица №2</a:t>
            </a:r>
            <a:endParaRPr lang="ru-RU" sz="4400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288913"/>
              </p:ext>
            </p:extLst>
          </p:nvPr>
        </p:nvGraphicFramePr>
        <p:xfrm>
          <a:off x="43869" y="980728"/>
          <a:ext cx="9000999" cy="5518074"/>
        </p:xfrm>
        <a:graphic>
          <a:graphicData uri="http://schemas.openxmlformats.org/drawingml/2006/table">
            <a:tbl>
              <a:tblPr firstRow="1" firstCol="1" bandRow="1"/>
              <a:tblGrid>
                <a:gridCol w="1224135"/>
                <a:gridCol w="2736305"/>
                <a:gridCol w="864095"/>
                <a:gridCol w="4176464"/>
              </a:tblGrid>
              <a:tr h="2771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область науки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120" marR="30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открытие/ дата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120" marR="30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страна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120" marR="30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учёные/ 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конструкторы/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400" b="1" dirty="0" smtClean="0">
                          <a:solidFill>
                            <a:srgbClr val="00009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космонавты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120" marR="30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69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Транспорт: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Авиастроение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120" marR="30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1903г  Первый полёт на самолёте годы ВОВ: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самолёты  Як, Ту, Ил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120" marR="30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США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СССР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120" marR="30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братья Райт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Ильюшин, Антонов, Туполев и Яковлев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120" marR="30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6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Ядерная физика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Атомная энергетика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120" marR="30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Испытание атомной бомбы в 1949г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Испытание 1953г водородной бомбы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1954г запуск первой в мире атомной электростанции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120" marR="30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СССР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СССР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СССР 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г. Обнинск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120" marR="30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Игорь Васильевич Курчатов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Андрей Дмитриевич Сахаров, Юлий Борисович </a:t>
                      </a:r>
                      <a:r>
                        <a:rPr lang="ru-RU" sz="12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Форитон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Игорь Курчатов, Николай </a:t>
                      </a:r>
                      <a:r>
                        <a:rPr lang="ru-RU" sz="12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Доллежаль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120" marR="30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6786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Космонавтика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Ракетостроение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120" marR="30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40-50-е г Основоположник космонавтики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Основоположник ракетостроения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Разработка 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ракет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 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октября 1957г. Запуск первого спутника Земли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 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апреля 1961г. Полёт в космос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1969г 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Экспедиция на Луну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1986-2001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  Космическая станция «Мир»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120" marR="30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СССР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СССР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Германия 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США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СССР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СССР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США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СССР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120" marR="30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Константин Эдуардович </a:t>
                      </a:r>
                      <a:r>
                        <a:rPr lang="ru-RU" sz="12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Циалковский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Сергей 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Павлович Королев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Иоганн </a:t>
                      </a:r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Винклер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Роберт </a:t>
                      </a:r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Годдард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b="1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С.П.Королёв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М. В. Келдыш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 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М. К. Тихонравов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 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М. С. Рязанский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 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О. Г. Ивановский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 </a:t>
                      </a:r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Н. С. Дидоренко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 </a:t>
                      </a:r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ГЮ. Максимов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 </a:t>
                      </a:r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В. И. Лаппо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 </a:t>
                      </a:r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К. И. </a:t>
                      </a:r>
                      <a:r>
                        <a:rPr lang="ru-RU" sz="1200" b="1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Грингауз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 С. </a:t>
                      </a:r>
                      <a:r>
                        <a:rPr lang="ru-RU" sz="12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Чекунов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А. В. </a:t>
                      </a:r>
                      <a:r>
                        <a:rPr lang="ru-RU" sz="12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Бухтияров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Юрий Алексеевич Гагарин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Нил </a:t>
                      </a:r>
                      <a:r>
                        <a:rPr lang="ru-RU" sz="12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Армстронг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,</a:t>
                      </a:r>
                      <a:r>
                        <a:rPr lang="ru-RU" sz="1200" b="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Базз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Олдрин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Его 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был разработан в НПО "Энергия" (ныне Ракетно-космическая корпорация "Энергия" им. С.П. Королева)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120" marR="30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642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Информационные и компьютерные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технологии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120" marR="30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Телевидение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1946г  Компьютер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 октября 1969г. Интернет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120" marR="30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США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США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США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120" marR="30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Уиллоуби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Смитом</a:t>
                      </a:r>
                      <a:r>
                        <a:rPr lang="ru-RU" sz="1200" b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Герман </a:t>
                      </a:r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Голдстайн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Джоном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Мокли</a:t>
                      </a:r>
                      <a:r>
                        <a:rPr lang="ru-RU" sz="1200" b="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Джоном </a:t>
                      </a:r>
                      <a:r>
                        <a:rPr lang="ru-RU" sz="12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Экертом</a:t>
                      </a: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baseline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Стефан </a:t>
                      </a:r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Крокер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 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Джон </a:t>
                      </a:r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Постел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Роберт </a:t>
                      </a:r>
                      <a:r>
                        <a:rPr lang="ru-RU" sz="12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Брадэн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120" marR="30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8830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764704"/>
            <a:ext cx="6768752" cy="3004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sz="3600" b="1" i="1" dirty="0">
                <a:solidFill>
                  <a:srgbClr val="C00000"/>
                </a:solidFill>
                <a:latin typeface="Monotype Corsiva" panose="03010101010201010101" pitchFamily="66" charset="0"/>
                <a:ea typeface="Times New Roman"/>
                <a:cs typeface="Times New Roman"/>
              </a:rPr>
              <a:t>«Если я видел дальше остальных, </a:t>
            </a:r>
            <a:endParaRPr lang="ru-RU" sz="3600" i="1" dirty="0">
              <a:latin typeface="Monotype Corsiva" panose="03010101010201010101" pitchFamily="66" charset="0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sz="3600" b="1" i="1" dirty="0">
                <a:solidFill>
                  <a:srgbClr val="C00000"/>
                </a:solidFill>
                <a:latin typeface="Monotype Corsiva" panose="03010101010201010101" pitchFamily="66" charset="0"/>
                <a:ea typeface="Times New Roman"/>
                <a:cs typeface="Times New Roman"/>
              </a:rPr>
              <a:t>то только потому, что стоял </a:t>
            </a:r>
            <a:endParaRPr lang="ru-RU" sz="3600" i="1" dirty="0">
              <a:latin typeface="Monotype Corsiva" panose="03010101010201010101" pitchFamily="66" charset="0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sz="3600" b="1" i="1" dirty="0">
                <a:solidFill>
                  <a:srgbClr val="C00000"/>
                </a:solidFill>
                <a:latin typeface="Monotype Corsiva" panose="03010101010201010101" pitchFamily="66" charset="0"/>
                <a:ea typeface="Times New Roman"/>
                <a:cs typeface="Times New Roman"/>
              </a:rPr>
              <a:t>на плечах гигантов»             </a:t>
            </a:r>
            <a:endParaRPr lang="ru-RU" sz="3600" i="1" dirty="0">
              <a:latin typeface="Monotype Corsiva" panose="03010101010201010101" pitchFamily="66" charset="0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sz="3600" b="1" i="1" dirty="0">
                <a:solidFill>
                  <a:srgbClr val="C00000"/>
                </a:solidFill>
                <a:latin typeface="Monotype Corsiva" panose="03010101010201010101" pitchFamily="66" charset="0"/>
                <a:ea typeface="Times New Roman"/>
                <a:cs typeface="Times New Roman"/>
              </a:rPr>
              <a:t>  /И. Ньютон/</a:t>
            </a:r>
            <a:endParaRPr lang="ru-RU" sz="3600" i="1" dirty="0">
              <a:latin typeface="Monotype Corsiva" panose="03010101010201010101" pitchFamily="66" charset="0"/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4437112"/>
            <a:ext cx="87129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F13B1"/>
                </a:solidFill>
                <a:latin typeface="Times New Roman"/>
                <a:ea typeface="Times New Roman"/>
              </a:rPr>
              <a:t>Как </a:t>
            </a:r>
            <a:r>
              <a:rPr lang="ru-RU" sz="2000" b="1" dirty="0">
                <a:solidFill>
                  <a:srgbClr val="0F13B1"/>
                </a:solidFill>
                <a:latin typeface="Times New Roman"/>
                <a:ea typeface="Times New Roman"/>
              </a:rPr>
              <a:t>вы думаете, что подразумевал Исаак Ньютон под этими словами?</a:t>
            </a:r>
            <a:r>
              <a:rPr lang="ru-RU" sz="2000" b="1" dirty="0">
                <a:solidFill>
                  <a:srgbClr val="0F13B1"/>
                </a:solidFill>
                <a:latin typeface="InformTT"/>
                <a:ea typeface="Times New Roman"/>
                <a:cs typeface="Times New Roman"/>
              </a:rPr>
              <a:t> </a:t>
            </a:r>
            <a:endParaRPr lang="ru-RU" sz="2000" b="1" dirty="0">
              <a:solidFill>
                <a:srgbClr val="0F13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5155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1088</TotalTime>
  <Words>338</Words>
  <Application>Microsoft Office PowerPoint</Application>
  <PresentationFormat>Экран (4:3)</PresentationFormat>
  <Paragraphs>161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Трек</vt:lpstr>
      <vt:lpstr>Презентация PowerPoint</vt:lpstr>
      <vt:lpstr>Презентация PowerPoint</vt:lpstr>
      <vt:lpstr>        </vt:lpstr>
      <vt:lpstr>        </vt:lpstr>
      <vt:lpstr>      </vt:lpstr>
      <vt:lpstr>        </vt:lpstr>
      <vt:lpstr>        </vt:lpstr>
      <vt:lpstr>        </vt:lpstr>
      <vt:lpstr>        </vt:lpstr>
      <vt:lpstr>      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Дагестан в 18 веке.Персидский поход Петра 1</dc:title>
  <cp:lastModifiedBy>P</cp:lastModifiedBy>
  <cp:revision>108</cp:revision>
  <dcterms:modified xsi:type="dcterms:W3CDTF">2021-09-24T19:54:44Z</dcterms:modified>
</cp:coreProperties>
</file>